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2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Ceiling, high end ($M/yr)</c:v>
                </c:pt>
              </c:strCache>
            </c:strRef>
          </c:tx>
          <c:spPr>
            <a:solidFill>
              <a:srgbClr val="0A316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0F172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Money</c:v>
                  </c:pt>
                  <c:pt idx="1">
                    <c:v>Named Engines</c:v>
                  </c:pt>
                  <c:pt idx="2">
                    <c:v>Records</c:v>
                  </c:pt>
                  <c:pt idx="3">
                    <c:v>Custody</c:v>
                  </c:pt>
                  <c:pt idx="4">
                    <c:v>Clinical</c:v>
                  </c:pt>
                  <c:pt idx="5">
                    <c:v>Comms</c:v>
                  </c:pt>
                  <c:pt idx="6">
                    <c:v>ProofCore</c:v>
                  </c:pt>
                  <c:pt idx="7">
                    <c:v>Privacy</c:v>
                  </c:pt>
                  <c:pt idx="8">
                    <c:v>Nonprofit</c:v>
                  </c:pt>
                  <c:pt idx="9">
                    <c:v>Elections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1505</c:v>
                </c:pt>
                <c:pt idx="1">
                  <c:v>1425</c:v>
                </c:pt>
                <c:pt idx="2">
                  <c:v>1170</c:v>
                </c:pt>
                <c:pt idx="3">
                  <c:v>775</c:v>
                </c:pt>
                <c:pt idx="4">
                  <c:v>465</c:v>
                </c:pt>
                <c:pt idx="5">
                  <c:v>330</c:v>
                </c:pt>
                <c:pt idx="6">
                  <c:v>326</c:v>
                </c:pt>
                <c:pt idx="7">
                  <c:v>290</c:v>
                </c:pt>
                <c:pt idx="8">
                  <c:v>90</c:v>
                </c:pt>
                <c:pt idx="9">
                  <c:v>15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0F172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0F172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DFE4EC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67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F172A"/>
                </a:solidFill>
                <a:latin typeface="Arial"/>
              </a:defRPr>
            </a:pPr>
            <a:r>
              <a:rPr sz="1200" b="0" i="0" u="none" strike="noStrike">
                <a:solidFill>
                  <a:srgbClr val="0F172A"/>
                </a:solidFill>
                <a:latin typeface="Arial"/>
              </a:rPr>
              <a:t>Contracted revenue at a given capture rate ($M/yr)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 the low ceiling</c:v>
                </c:pt>
              </c:strCache>
            </c:strRef>
          </c:tx>
          <c:spPr>
            <a:solidFill>
              <a:srgbClr val="0A3161"/>
            </a:solidFill>
            <a:effectLst/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0F172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Year 1  ·  0.5%</c:v>
                  </c:pt>
                  <c:pt idx="1">
                    <c:v>Year 3  ·  2%</c:v>
                  </c:pt>
                  <c:pt idx="2">
                    <c:v>Year 5  ·  5%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7.9</c:v>
                </c:pt>
                <c:pt idx="1">
                  <c:v>31.6</c:v>
                </c:pt>
                <c:pt idx="2">
                  <c:v>79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On the high ceiling</c:v>
                </c:pt>
              </c:strCache>
            </c:strRef>
          </c:tx>
          <c:spPr>
            <a:solidFill>
              <a:srgbClr val="B31942"/>
            </a:solidFill>
            <a:effectLst/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0F172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Year 1  ·  0.5%</c:v>
                  </c:pt>
                  <c:pt idx="1">
                    <c:v>Year 3  ·  2%</c:v>
                  </c:pt>
                  <c:pt idx="2">
                    <c:v>Year 5  ·  5%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22.5</c:v>
                </c:pt>
                <c:pt idx="1">
                  <c:v>90.1</c:v>
                </c:pt>
                <c:pt idx="2">
                  <c:v>225.3</c:v>
                </c:pt>
              </c:numCache>
            </c:numRef>
          </c:val>
        </c:ser>
        <c:dLbls>
          <c:numFmt formatCode="#,##0.0" sourceLinked="0"/>
          <c:txPr>
            <a:bodyPr/>
            <a:lstStyle/>
            <a:p>
              <a:pPr>
                <a:defRPr b="0" i="0" strike="noStrike" sz="1000" u="none">
                  <a:solidFill>
                    <a:srgbClr val="0F172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0F172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FE4EC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67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latin typeface="Arial"/>
              <a:cs typeface="Arial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working companion to the overview deck. Its job is ordering: what to build first, what to license first, and what the sequencing constraint actually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agreeing the weighting, exporting on the spot, and naming a point of contact on each side.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Offer to re-rank live in the room. The interactive page does this on a laptop with no internet connection.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ceiling is the size of the opportunity space, not a plan. The 25-item Build Now subset is the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someone asks why elections is a sliver: the anchoring mechanisms are bundled inside items 2 and 5. The math never double-counts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Build Now spans all four tiers. A Tier-3 Build Now item is fast to ship and small; a Tier-1 Back Burner item is huge and parked.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 anchoring and credentialing mechanisms in the pack are priced inside Vote Verification and Safe Elections, so they carry no separate ceiling.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transparent that Safe Elections and one unnamed engine still need filing. Say the clock line plainly — it is the reason sequencing matters.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offered as a starting shape, not a schedule. Ask what their technical review needs before any of it begins.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directly what pricing validation they can offer. Real numbers replace these the moment they exist.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1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28016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D7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BETWEEN 2 GENERALS, LLC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822960" y="16459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5800"/>
              </a:lnSpc>
              <a:buNone/>
            </a:pPr>
            <a:r>
              <a:rPr lang="en-US" sz="6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Order of</a:t>
            </a:r>
            <a:endParaRPr lang="en-US" sz="6000" dirty="0"/>
          </a:p>
          <a:p>
            <a:pPr indent="0" marL="0">
              <a:lnSpc>
                <a:spcPts val="5800"/>
              </a:lnSpc>
              <a:buNone/>
            </a:pPr>
            <a:r>
              <a:rPr lang="en-US" sz="6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Battle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822960" y="3794760"/>
            <a:ext cx="8961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9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list, ranked. 72 engines, apps and tracked mechanisms in one order — and the order moves when the priorities do.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822960" y="4800600"/>
            <a:ext cx="2194560" cy="27432"/>
          </a:xfrm>
          <a:prstGeom prst="rect">
            <a:avLst/>
          </a:prstGeom>
          <a:solidFill>
            <a:srgbClr val="B31942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5029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B3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WidePoint Corporation (NYSE American: WYY)  ·  August 14, 2026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53492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B3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— subject to mutual NDA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31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716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D7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LEAVES THIS ROOM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822960" y="1783080"/>
            <a:ext cx="10515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Whatever order you choose,</a:t>
            </a:r>
            <a:endParaRPr lang="en-US" sz="36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it exports before you leave.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22960" y="3566160"/>
            <a:ext cx="8778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C9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ranked list, in whatever weighting is agreed, as a spreadsheet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C9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Build Now pack — the Tier-1 subset with ceilings, models and IP status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C9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revenue workbook, with the capture rates set to yours rather than mine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22960" y="521208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B3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Kristen Hall  ·  Born Between 2 Generals, LLC  ·  kristen@americasfuture.net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55321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9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— subject to mutual NDA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METHOD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One list, five weights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item carries five scores. Move the weights and all 72 re-rank live. The ranking is not an opinion — it is a set of weights anyone in the room can move.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943600" cy="676656"/>
          </a:xfrm>
          <a:prstGeom prst="rect">
            <a:avLst/>
          </a:prstGeom>
          <a:solidFill>
            <a:srgbClr val="FDECE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965960"/>
            <a:ext cx="2286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31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ceiling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154680" y="1965960"/>
            <a:ext cx="3200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of the addressable market, straight from the master list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752344"/>
            <a:ext cx="5943600" cy="676656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2752344"/>
            <a:ext cx="2286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31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readiness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154680" y="2752344"/>
            <a:ext cx="3200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Now, Most Helpful, Back Burner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3538728"/>
            <a:ext cx="5943600" cy="676656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3538728"/>
            <a:ext cx="2286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31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 protection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154680" y="3538728"/>
            <a:ext cx="3200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Copyrighted, patent-pending tier, or not yet filed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4325112"/>
            <a:ext cx="5943600" cy="676656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4325112"/>
            <a:ext cx="2286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31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WidePoint fit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154680" y="4325112"/>
            <a:ext cx="3200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Overlap with the PKI, telecom and federal business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0080" y="5111496"/>
            <a:ext cx="5943600" cy="676656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111496"/>
            <a:ext cx="22860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31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impact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154680" y="5111496"/>
            <a:ext cx="3200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changes if it runs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040880" y="1965960"/>
            <a:ext cx="4480560" cy="3931920"/>
          </a:xfrm>
          <a:prstGeom prst="rect">
            <a:avLst/>
          </a:prstGeom>
          <a:solidFill>
            <a:srgbClr val="0A3161"/>
          </a:solidFill>
          <a:ln/>
        </p:spPr>
      </p:sp>
      <p:sp>
        <p:nvSpPr>
          <p:cNvPr id="21" name="Text 19"/>
          <p:cNvSpPr/>
          <p:nvPr/>
        </p:nvSpPr>
        <p:spPr>
          <a:xfrm>
            <a:off x="7315200" y="219456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Five orders from one list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315200" y="2743200"/>
            <a:ext cx="39319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D7E1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ceiling  — biggest markets first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D7E1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Now first  — shortest path to shipped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D7E1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WidePoint fit  — closest to your existing stack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D7E1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 protected first  — filed before unfiled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D7E1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first  — clinical, veteran, trafficking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315200" y="525780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D7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Whichever order you want, say it and the list is that order.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63550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Between 2 Generals, LLC — Confidential, subject to mutual NDA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IN THE LIST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Seventy-two items, ten groups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technical families, plus the ProofCore ecosystem and the Nonprofit Accountability track.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2560320" cy="3566160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24028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A31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72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841248" y="32461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ITEMS RANKED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41248" y="3611880"/>
            <a:ext cx="2194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Named engines, applied mechanisms, and the app verticals built on them.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429000" y="2011680"/>
            <a:ext cx="2560320" cy="3566160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30168" y="224028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A31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$2.0B–$4.5B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630168" y="32461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STATED CEILING / YR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630168" y="3611880"/>
            <a:ext cx="2194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binder figure. Illustrative TAM math across every row — not a forecast.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217920" y="2011680"/>
            <a:ext cx="2560320" cy="3566160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19088" y="224028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A31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25</a:t>
            </a:r>
            <a:endParaRPr lang="en-US" sz="4400" dirty="0"/>
          </a:p>
        </p:txBody>
      </p:sp>
      <p:sp>
        <p:nvSpPr>
          <p:cNvPr id="15" name="Text 13"/>
          <p:cNvSpPr/>
          <p:nvPr/>
        </p:nvSpPr>
        <p:spPr>
          <a:xfrm>
            <a:off x="6419088" y="32461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TIER-1 BUILD NOW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19088" y="3611880"/>
            <a:ext cx="2194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near-term play. Their ceilings alone total $1.58B–$4.51B a year.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006840" y="2011680"/>
            <a:ext cx="2560320" cy="3566160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08008" y="224028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A31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27</a:t>
            </a:r>
            <a:endParaRPr lang="en-US" sz="4400" dirty="0"/>
          </a:p>
        </p:txBody>
      </p:sp>
      <p:sp>
        <p:nvSpPr>
          <p:cNvPr id="19" name="Text 17"/>
          <p:cNvSpPr/>
          <p:nvPr/>
        </p:nvSpPr>
        <p:spPr>
          <a:xfrm>
            <a:off x="9208008" y="32461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TIER-A PENDING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208008" y="3611880"/>
            <a:ext cx="2194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Patent counsel’s highest-priority triage tier, plus four engines already copyrighted.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" y="63550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Between 2 Generals, LLC — Confidential, subject to mutual NDA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VALUE CONCENTRATES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Ceiling by family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families — Money and the Named Engines — carry nearly half the portfolio ceiling between them.</a:t>
            </a:r>
            <a:endParaRPr lang="en-US" sz="15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965960"/>
          <a:ext cx="6949440" cy="3931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863840" y="1965960"/>
            <a:ext cx="3657600" cy="3931920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92440" y="21945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A31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Reading the chart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092440" y="2651760"/>
            <a:ext cx="32004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Elections looks small because its six mechanisms are priced inside Vote Verification and Safe Elections, not sold standalone.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ProofCore is sixteen items with a low ceiling each — volume, not scale.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Comms is the smallest family with the highest fit: three OEM primitives that drop straight into a PKI stack.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0080" y="63550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Between 2 Generals, LLC — Confidential, subject to mutual NDA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LIST SPLITS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Tier and priority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Tier is revenue scale. Priority is build order. They are two different questions and the list carries both.</a:t>
            </a:r>
            <a:endParaRPr lang="en-US" sz="15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011680"/>
          <a:ext cx="10881360" cy="914400"/>
        </p:xfrm>
        <a:graphic>
          <a:graphicData uri="http://schemas.openxmlformats.org/drawingml/2006/table">
            <a:tbl>
              <a:tblPr/>
              <a:tblGrid>
                <a:gridCol w="1188720"/>
                <a:gridCol w="914400"/>
                <a:gridCol w="2194560"/>
                <a:gridCol w="658368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1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Items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161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Ceiling range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16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the tier means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161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1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$1.71B – $4.91B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Federal, state, DoD scale, or direct overlap with the PKI, identity and telecom business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2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$360M – $985M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Enterprise and institutional: hospital systems, large nonprofits, cybersecurity buyers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3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17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$166M – $443M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Vertical SaaS and civic tech: newsrooms, nonprofits, smaller agencies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4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$19M – $58M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Emerging and mission-driven: longer sales cycle, grant or pilot funded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640080" y="4663440"/>
            <a:ext cx="3429000" cy="1371600"/>
          </a:xfrm>
          <a:prstGeom prst="rect">
            <a:avLst/>
          </a:prstGeom>
          <a:solidFill>
            <a:srgbClr val="B31942"/>
          </a:solidFill>
          <a:ln/>
        </p:spPr>
      </p:sp>
      <p:sp>
        <p:nvSpPr>
          <p:cNvPr id="7" name="Text 4"/>
          <p:cNvSpPr/>
          <p:nvPr/>
        </p:nvSpPr>
        <p:spPr>
          <a:xfrm>
            <a:off x="868680" y="48006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Build Now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68680" y="51937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4EC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 items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68680" y="54864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$1.65B – $4.69B / yr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297680" y="4663440"/>
            <a:ext cx="3429000" cy="1371600"/>
          </a:xfrm>
          <a:prstGeom prst="rect">
            <a:avLst/>
          </a:prstGeom>
          <a:solidFill>
            <a:srgbClr val="0A3161"/>
          </a:solidFill>
          <a:ln/>
        </p:spPr>
      </p:sp>
      <p:sp>
        <p:nvSpPr>
          <p:cNvPr id="11" name="Text 8"/>
          <p:cNvSpPr/>
          <p:nvPr/>
        </p:nvSpPr>
        <p:spPr>
          <a:xfrm>
            <a:off x="4526280" y="48006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Most Helpful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4526280" y="51937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4EC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items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526280" y="54864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$448M – $1.28B / yr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7955280" y="4663440"/>
            <a:ext cx="3429000" cy="1371600"/>
          </a:xfrm>
          <a:prstGeom prst="rect">
            <a:avLst/>
          </a:prstGeom>
          <a:solidFill>
            <a:srgbClr val="7A8899"/>
          </a:solidFill>
          <a:ln/>
        </p:spPr>
      </p:sp>
      <p:sp>
        <p:nvSpPr>
          <p:cNvPr id="15" name="Text 12"/>
          <p:cNvSpPr/>
          <p:nvPr/>
        </p:nvSpPr>
        <p:spPr>
          <a:xfrm>
            <a:off x="8183880" y="48006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Back Burner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8183880" y="51937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4EC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items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8183880" y="54864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$162M – $425M / yr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40080" y="63550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Between 2 Generals, LLC — Confidential, subject to mutual NDA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NEAR-TERM PLAY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Tier-1 Build Now, top of the order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of the twenty-five, ranked by revenue ceiling. The full pack exports as one file from the interactive list.</a:t>
            </a:r>
            <a:endParaRPr lang="en-US" sz="1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011680"/>
          <a:ext cx="10881360" cy="914400"/>
        </p:xfrm>
        <a:graphic>
          <a:graphicData uri="http://schemas.openxmlformats.org/drawingml/2006/table">
            <a:tbl>
              <a:tblPr/>
              <a:tblGrid>
                <a:gridCol w="4206240"/>
                <a:gridCol w="2103120"/>
                <a:gridCol w="2377440"/>
                <a:gridCol w="219456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Item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16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Family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16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IP status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161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Ceiling / yr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16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Safe Elections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Named Engines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9A341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FILE TONIGHT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$200M – $500M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Citizen &amp; Family Document Vault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Records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$100M – $500M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Vote Verification Engine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Named Engines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66534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COPYRIGHTED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$150M – $400M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Veteran Two-Vault Record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Records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$180M – $360M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Deposit-to-Outlay Reconciliation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Money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$150M – $350M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Standing Business Token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Money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$100M – $300M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Strong Room Engine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Named Engines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66534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COPYRIGHTED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$80M – $250M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Firearm Dual Marking + Lockbox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Custody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$80M – $250M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Strong Chain / Lock Chain Engine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Named Engines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66534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COPYRIGHTED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$60M – $200M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A316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Wire Routing Check with Auto-Freeze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Money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B677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 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7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$75M – $200M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640080" y="594360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31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25 Tier-1 Build Now items together: $1.58B – $4.51B a year in ceiling.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40080" y="63550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Between 2 Generals, LLC — Confidential, subject to mutual NDA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31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FFD7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CONSTRAINT ON EVERYTHING ELSE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IP posture sets the order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protects the written work and the source code. It does not protect the mechanisms. Those need the provisional filing, and the twelve-month public-disclosure clock is already running.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2560320" cy="3017520"/>
          </a:xfrm>
          <a:prstGeom prst="rect">
            <a:avLst/>
          </a:prstGeom>
          <a:solidFill>
            <a:srgbClr val="113E75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468880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F8DA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68680" y="32461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COPYRIGHTED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68680" y="3566160"/>
            <a:ext cx="21031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Room Engine · Blindfold Engine · Vote Verification Engine · Strong Chain / Lock Chain Engine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429000" y="2286000"/>
            <a:ext cx="2560320" cy="3017520"/>
          </a:xfrm>
          <a:prstGeom prst="rect">
            <a:avLst/>
          </a:prstGeom>
          <a:solidFill>
            <a:srgbClr val="113E75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0" y="2468880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F8DA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FILING TONIGHT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657600" y="3566160"/>
            <a:ext cx="21031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Elections, plus one further engine whose name is still to be confirmed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217920" y="2286000"/>
            <a:ext cx="2560320" cy="3017520"/>
          </a:xfrm>
          <a:prstGeom prst="rect">
            <a:avLst/>
          </a:prstGeom>
          <a:solidFill>
            <a:srgbClr val="113E75"/>
          </a:solidFill>
          <a:ln/>
        </p:spPr>
      </p:sp>
      <p:sp>
        <p:nvSpPr>
          <p:cNvPr id="14" name="Text 12"/>
          <p:cNvSpPr/>
          <p:nvPr/>
        </p:nvSpPr>
        <p:spPr>
          <a:xfrm>
            <a:off x="6446520" y="2468880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F8DA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27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6446520" y="32461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TIER-A PENDING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46520" y="3566160"/>
            <a:ext cx="21031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Counsel’s highest-priority triage tier, carrying $1.26B – $3.65B of ceiling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9006840" y="2286000"/>
            <a:ext cx="2560320" cy="3017520"/>
          </a:xfrm>
          <a:prstGeom prst="rect">
            <a:avLst/>
          </a:prstGeom>
          <a:solidFill>
            <a:srgbClr val="113E75"/>
          </a:solidFill>
          <a:ln/>
        </p:spPr>
      </p:sp>
      <p:sp>
        <p:nvSpPr>
          <p:cNvPr id="18" name="Text 16"/>
          <p:cNvSpPr/>
          <p:nvPr/>
        </p:nvSpPr>
        <p:spPr>
          <a:xfrm>
            <a:off x="9235440" y="2468880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F8DA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21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9235440" y="32461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YET FILED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235440" y="3566160"/>
            <a:ext cx="21031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Named apps and products with no IP action taken — mostly the ProofCore verticals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0080" y="553212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D7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goes into a technical review before the filing that protects it.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STARTING SEQUENCE, OPEN FOR DISCUSSION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integrates first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Dependency and fit decide the order, not size. Nothing moves before the core it runs on.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10881360" cy="1143000"/>
          </a:xfrm>
          <a:prstGeom prst="rect">
            <a:avLst/>
          </a:prstGeom>
          <a:solidFill>
            <a:srgbClr val="0A3161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57400"/>
            <a:ext cx="1371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FIRST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286000" y="2057400"/>
            <a:ext cx="2743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Blindfold Engine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120640" y="2148840"/>
            <a:ext cx="6217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7E1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cryptographic core. Merkle bulletin board, signed tree heads, inclusion and consistency proofs, dual control. Nearly every other engine sits on it.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3383280"/>
            <a:ext cx="10881360" cy="1143000"/>
          </a:xfrm>
          <a:prstGeom prst="rect">
            <a:avLst/>
          </a:prstGeom>
          <a:solidFill>
            <a:srgbClr val="B31942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383280"/>
            <a:ext cx="1371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SECOND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286000" y="3383280"/>
            <a:ext cx="2743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Comms family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120640" y="3474720"/>
            <a:ext cx="6217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7E1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Compartmented Delivery · One-Way Derivation · Zero-Knowledge Observer. Three OEM primitives, the purest overlap with an existing PKI stack. $110M – $330M combined ceiling.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" y="4709160"/>
            <a:ext cx="10881360" cy="1143000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709160"/>
            <a:ext cx="1371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THIRD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286000" y="4709160"/>
            <a:ext cx="2743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Money and telecom fraud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120640" y="4800600"/>
            <a:ext cx="6217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Business Token closes the STIR/SHAKEN gap; Rotating Credentials sells alongside an IAM line; Wire Routing Check is a per-transaction fee.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594360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after that follows the weighting the room chooses — revenue ceiling, readiness, fit, or mission.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63550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Between 2 Generals, LLC — Confidential, subject to mutual NDA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B31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CEILING TO CONTRACTED REVENUE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713232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a small share is actually worth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ceiling is the whole market. Capture is the part won. Modelled on the 25 Tier-1 Build Now items only.</a:t>
            </a:r>
            <a:endParaRPr lang="en-US" sz="15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965960"/>
          <a:ext cx="6949440" cy="3840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863840" y="1965960"/>
            <a:ext cx="3657600" cy="3840480"/>
          </a:xfrm>
          <a:prstGeom prst="rect">
            <a:avLst/>
          </a:prstGeom>
          <a:solidFill>
            <a:srgbClr val="F4F6FA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92440" y="21945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A31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honest version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092440" y="2651760"/>
            <a:ext cx="32004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per-item financial history exists yet. Every ceiling is TAM math, shown so it can be argued with rather than guessed at.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Half of one percent of this base is still an eight-figure business in year one.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capture rates are inputs, not claims. Change them in the workbook and every figure follows.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0080" y="635508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7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Between 2 Generals, LLC — Confidential, subject to mutual NDA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2026-08-14T13:17:00Z</dcterms:created>
  <dcterms:modified xsi:type="dcterms:W3CDTF">2026-08-14T13:17:00Z</dcterms:modified>
</cp:coreProperties>
</file>